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2" autoAdjust="0"/>
    <p:restoredTop sz="94660"/>
  </p:normalViewPr>
  <p:slideViewPr>
    <p:cSldViewPr>
      <p:cViewPr varScale="1">
        <p:scale>
          <a:sx n="143" d="100"/>
          <a:sy n="143" d="100"/>
        </p:scale>
        <p:origin x="-9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/>
              <a:t>© 2011 Pearson Addison-Wesley.  All rights reserved.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Relationship Id="rId3" Type="http://schemas.openxmlformats.org/officeDocument/2006/relationships/image" Target="../media/image1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Relationship Id="rId3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16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Recursion: Another Control Mechanism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Factorial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You remember factorial?</a:t>
            </a:r>
          </a:p>
          <a:p>
            <a:r>
              <a:rPr lang="en-US" dirty="0" smtClean="0"/>
              <a:t>factorial(4) = 4! = 4 * 3 * 2 * 1</a:t>
            </a:r>
          </a:p>
          <a:p>
            <a:r>
              <a:rPr lang="en-US" dirty="0" smtClean="0"/>
              <a:t>The result of the last step, multiply by 1, is defined based on all the previous results that have been calculated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16-2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8452" b="-78452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the calls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4! = 4 * 3!   start first function invocation</a:t>
            </a:r>
          </a:p>
          <a:p>
            <a:pPr>
              <a:buNone/>
            </a:pPr>
            <a:r>
              <a:rPr lang="en-US" dirty="0" smtClean="0"/>
              <a:t>3! = 3! * 2   start second function invocation</a:t>
            </a:r>
          </a:p>
          <a:p>
            <a:pPr>
              <a:buNone/>
            </a:pPr>
            <a:r>
              <a:rPr lang="en-US" dirty="0" smtClean="0"/>
              <a:t>2! = 2 * 1!   start third function invocation</a:t>
            </a:r>
          </a:p>
          <a:p>
            <a:pPr>
              <a:buNone/>
            </a:pPr>
            <a:r>
              <a:rPr lang="en-US" dirty="0" smtClean="0"/>
              <a:t>1! = 1         fourth invocation, base case</a:t>
            </a:r>
          </a:p>
          <a:p>
            <a:pPr>
              <a:buNone/>
            </a:pPr>
            <a:r>
              <a:rPr lang="en-US" dirty="0" smtClean="0"/>
              <a:t>2! = 2 * 1 = 2 third invocation finishes</a:t>
            </a:r>
          </a:p>
          <a:p>
            <a:pPr>
              <a:buNone/>
            </a:pPr>
            <a:r>
              <a:rPr lang="en-US" dirty="0" smtClean="0"/>
              <a:t>3! = 3 * 2 = 6 second invocation finishes</a:t>
            </a:r>
          </a:p>
          <a:p>
            <a:pPr>
              <a:buNone/>
            </a:pPr>
            <a:r>
              <a:rPr lang="en-US" dirty="0" smtClean="0"/>
              <a:t>4! = 4 * 6 = 24 first invocation finishes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Another: Fibonacci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Depends on the </a:t>
            </a:r>
            <a:r>
              <a:rPr lang="en-US" dirty="0" smtClean="0"/>
              <a:t>Fibonacci  </a:t>
            </a:r>
            <a:r>
              <a:rPr lang="en-US" dirty="0" smtClean="0"/>
              <a:t>results for the two previous values in the sequence</a:t>
            </a:r>
          </a:p>
          <a:p>
            <a:r>
              <a:rPr lang="en-US" dirty="0" smtClean="0"/>
              <a:t>The base values are Fibo(0) == 1 and Fibo(1) == 1</a:t>
            </a:r>
          </a:p>
          <a:p>
            <a:pPr>
              <a:buNone/>
            </a:pP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err="1" smtClean="0"/>
              <a:t>Fibo</a:t>
            </a:r>
            <a:r>
              <a:rPr lang="en-US" dirty="0" smtClean="0"/>
              <a:t> (</a:t>
            </a:r>
            <a:r>
              <a:rPr lang="en-US" dirty="0" err="1" smtClean="0"/>
              <a:t>x</a:t>
            </a:r>
            <a:r>
              <a:rPr lang="en-US" dirty="0" smtClean="0"/>
              <a:t>) = fibo(x-1) + fibo(x-2)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16-3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0113" b="-120113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fibo(4) = fibo(3) + fibo(2)</a:t>
            </a:r>
          </a:p>
          <a:p>
            <a:r>
              <a:rPr lang="en-US" dirty="0" smtClean="0"/>
              <a:t>fibo(3) = fibo(2) + fibo(1)</a:t>
            </a:r>
          </a:p>
          <a:p>
            <a:r>
              <a:rPr lang="en-US" dirty="0" smtClean="0"/>
              <a:t>fibo(2) = fibo(1) + fibo(0) = 2 # base case</a:t>
            </a:r>
          </a:p>
          <a:p>
            <a:r>
              <a:rPr lang="en-US" dirty="0" smtClean="0"/>
              <a:t>fibo(3) = 2 + fibo(1) = 3  # base case</a:t>
            </a:r>
          </a:p>
          <a:p>
            <a:r>
              <a:rPr lang="en-US" dirty="0" smtClean="0"/>
              <a:t>fibo(4) = 3 + 2 = 5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 Python has a very simple way to reverse a string, but let’s see if we can write a recursive function that reverses a string without using slicing.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16-4</a:t>
            </a:r>
          </a:p>
          <a:p>
            <a:r>
              <a:rPr lang="en-US" dirty="0" smtClean="0"/>
              <a:t>Template for reversal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function that calls itself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The very basic meaning of a recursive function is a </a:t>
            </a:r>
            <a:r>
              <a:rPr lang="en-US" b="1" i="1" dirty="0" smtClean="0"/>
              <a:t>function that calls itself</a:t>
            </a:r>
          </a:p>
          <a:p>
            <a:r>
              <a:rPr lang="en-US" dirty="0" smtClean="0"/>
              <a:t>Leads to some funny definitions:</a:t>
            </a:r>
          </a:p>
          <a:p>
            <a:pPr lvl="1"/>
            <a:r>
              <a:rPr lang="en-US" dirty="0" smtClean="0"/>
              <a:t>Def: recursion. see </a:t>
            </a:r>
            <a:r>
              <a:rPr lang="en-US" dirty="0" smtClean="0"/>
              <a:t>recursion</a:t>
            </a:r>
            <a:endParaRPr lang="en-US" dirty="0" smtClean="0"/>
          </a:p>
          <a:p>
            <a:r>
              <a:rPr lang="en-US" dirty="0" smtClean="0"/>
              <a:t>However, when you first see it, it looks odd.</a:t>
            </a:r>
          </a:p>
          <a:p>
            <a:r>
              <a:rPr lang="en-US" dirty="0" smtClean="0"/>
              <a:t>Look at the recursive function that calculates factorial (code listing 16-2)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7813" b="-27813"/>
          <a:stretch>
            <a:fillRect/>
          </a:stretch>
        </p:blipFill>
        <p:spPr/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 Case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string do we know how to trivially reverse?</a:t>
            </a:r>
          </a:p>
          <a:p>
            <a:r>
              <a:rPr lang="en-US" dirty="0" smtClean="0"/>
              <a:t>Yes, a string with one character, when reversed, gives back exactly the same string</a:t>
            </a:r>
          </a:p>
          <a:p>
            <a:r>
              <a:rPr lang="en-US" dirty="0" smtClean="0"/>
              <a:t>We use this as our base case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16-5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>
                <a:latin typeface="Courier New"/>
                <a:cs typeface="Courier New"/>
              </a:rPr>
              <a:t>def reverser (</a:t>
            </a:r>
            <a:r>
              <a:rPr lang="en-US" sz="2400" dirty="0" err="1" smtClean="0">
                <a:latin typeface="Courier New"/>
                <a:cs typeface="Courier New"/>
              </a:rPr>
              <a:t>aStr</a:t>
            </a:r>
            <a:r>
              <a:rPr lang="en-US" sz="2400" dirty="0" smtClean="0">
                <a:latin typeface="Courier New"/>
                <a:cs typeface="Courier New"/>
              </a:rPr>
              <a:t>):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if </a:t>
            </a:r>
            <a:r>
              <a:rPr lang="en-US" sz="2400" dirty="0" err="1" smtClean="0">
                <a:latin typeface="Courier New"/>
                <a:cs typeface="Courier New"/>
              </a:rPr>
              <a:t>len(aStr</a:t>
            </a:r>
            <a:r>
              <a:rPr lang="en-US" sz="2400" dirty="0" smtClean="0">
                <a:latin typeface="Courier New"/>
                <a:cs typeface="Courier New"/>
              </a:rPr>
              <a:t>) == 1:     </a:t>
            </a:r>
            <a:r>
              <a:rPr lang="en-US" sz="2400" dirty="0" smtClean="0">
                <a:solidFill>
                  <a:srgbClr val="009999"/>
                </a:solidFill>
                <a:latin typeface="Courier New"/>
                <a:cs typeface="Courier New"/>
              </a:rPr>
              <a:t># base case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return </a:t>
            </a:r>
            <a:r>
              <a:rPr lang="en-US" sz="2400" dirty="0" err="1" smtClean="0">
                <a:latin typeface="Courier New"/>
                <a:cs typeface="Courier New"/>
              </a:rPr>
              <a:t>aStr</a:t>
            </a:r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smtClean="0">
                <a:solidFill>
                  <a:srgbClr val="009999"/>
                </a:solidFill>
                <a:latin typeface="Courier New"/>
                <a:cs typeface="Courier New"/>
              </a:rPr>
              <a:t>    # recursive step</a:t>
            </a:r>
          </a:p>
          <a:p>
            <a:r>
              <a:rPr lang="en-US" sz="2400" dirty="0" smtClean="0">
                <a:solidFill>
                  <a:srgbClr val="009999"/>
                </a:solidFill>
                <a:latin typeface="Courier New"/>
                <a:cs typeface="Courier New"/>
              </a:rPr>
              <a:t>       # divide into parts</a:t>
            </a:r>
          </a:p>
          <a:p>
            <a:r>
              <a:rPr lang="en-US" sz="2400" dirty="0" smtClean="0">
                <a:solidFill>
                  <a:srgbClr val="009999"/>
                </a:solidFill>
                <a:latin typeface="Courier New"/>
                <a:cs typeface="Courier New"/>
              </a:rPr>
              <a:t>       # conquer/reassemble</a:t>
            </a:r>
          </a:p>
          <a:p>
            <a:r>
              <a:rPr lang="en-US" sz="2400" dirty="0" err="1" smtClean="0">
                <a:latin typeface="Courier New"/>
                <a:cs typeface="Courier New"/>
              </a:rPr>
              <a:t>theStr</a:t>
            </a:r>
            <a:r>
              <a:rPr lang="en-US" sz="2400" dirty="0" smtClean="0">
                <a:latin typeface="Courier New"/>
                <a:cs typeface="Courier New"/>
              </a:rPr>
              <a:t> = </a:t>
            </a:r>
            <a:r>
              <a:rPr lang="en-US" sz="2400" dirty="0" err="1" smtClean="0">
                <a:latin typeface="Courier New"/>
                <a:cs typeface="Courier New"/>
              </a:rPr>
              <a:t>raw_input("Reverse</a:t>
            </a:r>
            <a:r>
              <a:rPr lang="en-US" sz="2400" dirty="0" smtClean="0">
                <a:latin typeface="Courier New"/>
                <a:cs typeface="Courier New"/>
              </a:rPr>
              <a:t> what string: ")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result = </a:t>
            </a:r>
            <a:r>
              <a:rPr lang="en-US" sz="2400" dirty="0" err="1" smtClean="0">
                <a:latin typeface="Courier New"/>
                <a:cs typeface="Courier New"/>
              </a:rPr>
              <a:t>reverser(theStr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print ”Reverse of %</a:t>
            </a:r>
            <a:r>
              <a:rPr lang="en-US" sz="2400" dirty="0" err="1" smtClean="0">
                <a:latin typeface="Courier New"/>
                <a:cs typeface="Courier New"/>
              </a:rPr>
              <a:t>s</a:t>
            </a:r>
            <a:r>
              <a:rPr lang="en-US" sz="2400" dirty="0" smtClean="0">
                <a:latin typeface="Courier New"/>
                <a:cs typeface="Courier New"/>
              </a:rPr>
              <a:t> is %</a:t>
            </a:r>
            <a:r>
              <a:rPr lang="en-US" sz="2400" dirty="0" err="1" smtClean="0">
                <a:latin typeface="Courier New"/>
                <a:cs typeface="Courier New"/>
              </a:rPr>
              <a:t>s\n</a:t>
            </a:r>
            <a:r>
              <a:rPr lang="en-US" sz="2400" dirty="0" smtClean="0">
                <a:latin typeface="Courier New"/>
                <a:cs typeface="Courier New"/>
              </a:rPr>
              <a:t>" % (</a:t>
            </a:r>
            <a:r>
              <a:rPr lang="en-US" sz="2400" dirty="0" err="1" smtClean="0">
                <a:latin typeface="Courier New"/>
                <a:cs typeface="Courier New"/>
              </a:rPr>
              <a:t>theStr,result</a:t>
            </a:r>
            <a:r>
              <a:rPr lang="en-US" sz="2400" dirty="0" smtClean="0">
                <a:latin typeface="Courier New"/>
                <a:cs typeface="Courier New"/>
              </a:rPr>
              <a:t>)</a:t>
            </a:r>
            <a:endParaRPr lang="en-US"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step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must base the recursive step on what came before, plus the extra step we are presently in.</a:t>
            </a:r>
          </a:p>
          <a:p>
            <a:r>
              <a:rPr lang="en-US" dirty="0" smtClean="0"/>
              <a:t>Thus the reverse of a string is the reverse of all but the first character of the string, which is placed at the end. We assume the rev function will reverse the rest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err="1" smtClean="0"/>
              <a:t>rev(s</a:t>
            </a:r>
            <a:r>
              <a:rPr lang="en-US" dirty="0" smtClean="0"/>
              <a:t>) = rev(s[1:]) + s[0]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16-6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7159" b="-17159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8146" r="-8146"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does Python keep track?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i="1" dirty="0" smtClean="0"/>
              <a:t>Stack</a:t>
            </a:r>
            <a:r>
              <a:rPr lang="en-US" dirty="0" smtClean="0"/>
              <a:t> is a data structure, like a List or a Dictionary, but with a few different characteristics</a:t>
            </a:r>
          </a:p>
          <a:p>
            <a:r>
              <a:rPr lang="en-US" dirty="0" smtClean="0"/>
              <a:t>A Stack is a sequence</a:t>
            </a:r>
          </a:p>
          <a:p>
            <a:r>
              <a:rPr lang="en-US" dirty="0" smtClean="0"/>
              <a:t>A stack only allows access to one end of its data, the </a:t>
            </a:r>
            <a:r>
              <a:rPr lang="en-US" b="1" i="1" dirty="0" smtClean="0"/>
              <a:t>top</a:t>
            </a:r>
            <a:r>
              <a:rPr lang="en-US" b="1" dirty="0" smtClean="0"/>
              <a:t> </a:t>
            </a:r>
            <a:r>
              <a:rPr lang="en-US" dirty="0" smtClean="0"/>
              <a:t>of the stack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doesn’t do anything!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a common complaint when one first sees a recursive function. What exactly is it doing? It doesn’t seem to do anything!</a:t>
            </a:r>
          </a:p>
          <a:p>
            <a:r>
              <a:rPr lang="en-US" dirty="0" smtClean="0"/>
              <a:t>Our goal is to understand what it means to write a recursive function from a programmers and computers view.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5638800"/>
            <a:ext cx="52736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400" y="533400"/>
            <a:ext cx="4013200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pop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: </a:t>
            </a:r>
            <a:r>
              <a:rPr lang="en-US" dirty="0" smtClean="0"/>
              <a:t>remove top of stack. Stack is one element smaller</a:t>
            </a:r>
          </a:p>
          <a:p>
            <a:r>
              <a:rPr lang="en-US" i="1" dirty="0" smtClean="0">
                <a:solidFill>
                  <a:srgbClr val="660066"/>
                </a:solidFill>
                <a:latin typeface="Courier New"/>
                <a:cs typeface="Courier New"/>
              </a:rPr>
              <a:t>push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val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: add </a:t>
            </a:r>
            <a:r>
              <a:rPr lang="en-US" dirty="0" err="1" smtClean="0"/>
              <a:t>val</a:t>
            </a:r>
            <a:r>
              <a:rPr lang="en-US" dirty="0" smtClean="0"/>
              <a:t> to the stack. Val is now the top. Stack is one element larger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top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: </a:t>
            </a:r>
            <a:r>
              <a:rPr lang="en-US" dirty="0" smtClean="0"/>
              <a:t>Reveals the top of the stack. No modification to stack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3048" b="-13048"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 of function calls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Python maintains a stack of function calls.</a:t>
            </a:r>
          </a:p>
          <a:p>
            <a:r>
              <a:rPr lang="en-US" dirty="0" smtClean="0"/>
              <a:t>If a function calls another function recursively, the new function is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pushed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onto the calling stack and the previous function waits</a:t>
            </a:r>
          </a:p>
          <a:p>
            <a:r>
              <a:rPr lang="en-US" dirty="0" smtClean="0"/>
              <a:t>The top is always the active function</a:t>
            </a:r>
          </a:p>
          <a:p>
            <a:r>
              <a:rPr lang="en-US" dirty="0" smtClean="0"/>
              <a:t>When </a:t>
            </a:r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pop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occurs, the function below becomes active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16-7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0866" b="-40866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>
                <a:latin typeface="Courier New"/>
                <a:cs typeface="Courier New"/>
              </a:rPr>
              <a:t>&gt;&gt;&gt; factorial(4)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Enter factorial </a:t>
            </a:r>
            <a:r>
              <a:rPr lang="en-US" sz="2400" dirty="0" err="1" smtClean="0">
                <a:latin typeface="Courier New"/>
                <a:cs typeface="Courier New"/>
              </a:rPr>
              <a:t>n</a:t>
            </a:r>
            <a:r>
              <a:rPr lang="en-US" sz="2400" dirty="0" smtClean="0">
                <a:latin typeface="Courier New"/>
                <a:cs typeface="Courier New"/>
              </a:rPr>
              <a:t> =  4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Before recursive call f(3)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Enter factorial </a:t>
            </a:r>
            <a:r>
              <a:rPr lang="en-US" sz="2400" dirty="0" err="1" smtClean="0">
                <a:latin typeface="Courier New"/>
                <a:cs typeface="Courier New"/>
              </a:rPr>
              <a:t>n</a:t>
            </a:r>
            <a:r>
              <a:rPr lang="en-US" sz="2400" dirty="0" smtClean="0">
                <a:latin typeface="Courier New"/>
                <a:cs typeface="Courier New"/>
              </a:rPr>
              <a:t> =  3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Before recursive call f(2)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    Enter factorial </a:t>
            </a:r>
            <a:r>
              <a:rPr lang="en-US" sz="2400" dirty="0" err="1" smtClean="0">
                <a:latin typeface="Courier New"/>
                <a:cs typeface="Courier New"/>
              </a:rPr>
              <a:t>n</a:t>
            </a:r>
            <a:r>
              <a:rPr lang="en-US" sz="2400" dirty="0" smtClean="0">
                <a:latin typeface="Courier New"/>
                <a:cs typeface="Courier New"/>
              </a:rPr>
              <a:t> =  2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    Before recursive call f(1)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        Enter factorial </a:t>
            </a:r>
            <a:r>
              <a:rPr lang="en-US" sz="2400" dirty="0" err="1" smtClean="0">
                <a:latin typeface="Courier New"/>
                <a:cs typeface="Courier New"/>
              </a:rPr>
              <a:t>n</a:t>
            </a:r>
            <a:r>
              <a:rPr lang="en-US" sz="2400" dirty="0" smtClean="0">
                <a:latin typeface="Courier New"/>
                <a:cs typeface="Courier New"/>
              </a:rPr>
              <a:t> =  1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        Base case.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    After recursive call f(1) =  1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    After recursive call f(2) =  2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        After recursive call f(3) =  6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24</a:t>
            </a:r>
            <a:endParaRPr lang="en-US"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3922" b="-13922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Recursive Figures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Fractal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recursion to draw many real world figures</a:t>
            </a:r>
          </a:p>
          <a:p>
            <a:r>
              <a:rPr lang="en-US" dirty="0" smtClean="0"/>
              <a:t>Fractals are a class of drawing that has a couple of interesting properties:</a:t>
            </a:r>
          </a:p>
          <a:p>
            <a:pPr lvl="1"/>
            <a:r>
              <a:rPr lang="en-US" dirty="0" smtClean="0"/>
              <a:t>upon magnification, the “shape” of the figure remains the same</a:t>
            </a:r>
          </a:p>
          <a:p>
            <a:pPr lvl="1"/>
            <a:r>
              <a:rPr lang="en-US" dirty="0" smtClean="0"/>
              <a:t>the resulting figure has a floating point dimensionality value (2.35 D for example)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Defining a recursive function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to draw a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an 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left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edge and left branch # </a:t>
            </a:r>
            <a:r>
              <a:rPr lang="en-US" dirty="0" err="1" smtClean="0"/>
              <a:t>recurse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right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edge and right branch #</a:t>
            </a:r>
            <a:r>
              <a:rPr lang="en-US" dirty="0" err="1" smtClean="0"/>
              <a:t>recurse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left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backup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16-8</a:t>
            </a:r>
            <a:endParaRPr 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" y="2819400"/>
            <a:ext cx="9081655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4" y="228600"/>
            <a:ext cx="9074604" cy="2971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Couple things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that length is reduced as we </a:t>
            </a:r>
            <a:r>
              <a:rPr lang="en-US" dirty="0" err="1" smtClean="0"/>
              <a:t>recurse</a:t>
            </a:r>
            <a:r>
              <a:rPr lang="en-US" dirty="0" smtClean="0"/>
              <a:t> down (making for shorter branches)</a:t>
            </a:r>
          </a:p>
          <a:p>
            <a:r>
              <a:rPr lang="en-US" dirty="0" smtClean="0"/>
              <a:t>the numbers on the right of the following picture show the order in which the branches are drawn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955" b="-12955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Sierpinski</a:t>
            </a:r>
            <a:r>
              <a:rPr lang="en-US" dirty="0" smtClean="0"/>
              <a:t> Triangles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Little simpler than the tree: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draw edge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recurse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backward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turn 120 degrees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16-9</a:t>
            </a:r>
          </a:p>
          <a:p>
            <a:r>
              <a:rPr lang="en-US" dirty="0" err="1" smtClean="0"/>
              <a:t>Sierpinski</a:t>
            </a:r>
            <a:r>
              <a:rPr lang="en-US" dirty="0" smtClean="0"/>
              <a:t> Triangles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4530" r="-4530"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3296" r="-33296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recusive</a:t>
            </a:r>
            <a:r>
              <a:rPr lang="en-US" dirty="0" smtClean="0"/>
              <a:t> details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Recursive functions are easy to write and lend themselves to divide and conquer</a:t>
            </a:r>
          </a:p>
          <a:p>
            <a:r>
              <a:rPr lang="en-US" dirty="0" smtClean="0"/>
              <a:t>They can be slow (all the pushing and popping on the stack)</a:t>
            </a:r>
          </a:p>
          <a:p>
            <a:r>
              <a:rPr lang="en-US" dirty="0" smtClean="0"/>
              <a:t>Can be converted from recursive to iterative but that can be hard depending on the problem.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1) divide and conquer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Recursion is a natural outcome of a divide and conquer approach to problem solving</a:t>
            </a:r>
          </a:p>
          <a:p>
            <a:r>
              <a:rPr lang="en-US" dirty="0" smtClean="0"/>
              <a:t>A recursive function defines how to break a problem down (divide) and how to reassemble (conquer) the sub-solutions into an overall solution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2) base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recursion is a process not unlike loop iteration. </a:t>
            </a:r>
          </a:p>
          <a:p>
            <a:pPr lvl="1"/>
            <a:r>
              <a:rPr lang="en-US" dirty="0" smtClean="0"/>
              <a:t>You must define how long (how many iterations) recursion will proceed through until it stops</a:t>
            </a:r>
          </a:p>
          <a:p>
            <a:r>
              <a:rPr lang="en-US" dirty="0" smtClean="0"/>
              <a:t>The base case defines this limit</a:t>
            </a:r>
          </a:p>
          <a:p>
            <a:r>
              <a:rPr lang="en-US" dirty="0" smtClean="0"/>
              <a:t>Without the base case, recursion will continue infinitely (just like an infinite loop)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Lao-Tzu: “A journey of 1000 miles begins with a single step”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def journey (steps):</a:t>
            </a:r>
          </a:p>
          <a:p>
            <a:pPr lvl="1"/>
            <a:r>
              <a:rPr lang="en-US" dirty="0" smtClean="0"/>
              <a:t>the first step is easy (base case)</a:t>
            </a:r>
          </a:p>
          <a:p>
            <a:pPr lvl="1"/>
            <a:r>
              <a:rPr lang="en-US" dirty="0" smtClean="0"/>
              <a:t>the n</a:t>
            </a:r>
            <a:r>
              <a:rPr lang="en-US" baseline="30000" dirty="0" smtClean="0"/>
              <a:t>th</a:t>
            </a:r>
            <a:r>
              <a:rPr lang="en-US" dirty="0" smtClean="0"/>
              <a:t> step is easy having complete the previous n-1 steps (divide and conquer)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16-1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81653" b="-81653"/>
          <a:stretch>
            <a:fillRect/>
          </a:stretch>
        </p:blipFill>
        <p:spPr/>
      </p:pic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655</TotalTime>
  <Words>1206</Words>
  <Application>Microsoft Macintosh PowerPoint</Application>
  <PresentationFormat>On-screen Show (4:3)</PresentationFormat>
  <Paragraphs>133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template</vt:lpstr>
      <vt:lpstr>PowerPoint Presentation</vt:lpstr>
      <vt:lpstr>a function that calls itself</vt:lpstr>
      <vt:lpstr>It doesn’t do anything!</vt:lpstr>
      <vt:lpstr>Defining a recursive function</vt:lpstr>
      <vt:lpstr>1) divide and conquer</vt:lpstr>
      <vt:lpstr>2) base case</vt:lpstr>
      <vt:lpstr>Simple Example</vt:lpstr>
      <vt:lpstr>PowerPoint Presentation</vt:lpstr>
      <vt:lpstr>PowerPoint Presentation</vt:lpstr>
      <vt:lpstr>Factorial</vt:lpstr>
      <vt:lpstr>PowerPoint Presentation</vt:lpstr>
      <vt:lpstr>PowerPoint Presentation</vt:lpstr>
      <vt:lpstr>Trace the calls</vt:lpstr>
      <vt:lpstr>Another: Fibonacci </vt:lpstr>
      <vt:lpstr>PowerPoint Presentation</vt:lpstr>
      <vt:lpstr>PowerPoint Presentation</vt:lpstr>
      <vt:lpstr>Trace</vt:lpstr>
      <vt:lpstr>Reverse string</vt:lpstr>
      <vt:lpstr>PowerPoint Presentation</vt:lpstr>
      <vt:lpstr>PowerPoint Presentation</vt:lpstr>
      <vt:lpstr>Base Case</vt:lpstr>
      <vt:lpstr>PowerPoint Presentation</vt:lpstr>
      <vt:lpstr>PowerPoint Presentation</vt:lpstr>
      <vt:lpstr>Recursive step</vt:lpstr>
      <vt:lpstr>PowerPoint Presentation</vt:lpstr>
      <vt:lpstr>PowerPoint Presentation</vt:lpstr>
      <vt:lpstr>PowerPoint Presentation</vt:lpstr>
      <vt:lpstr>How does Python keep track?</vt:lpstr>
      <vt:lpstr>The Stack</vt:lpstr>
      <vt:lpstr>PowerPoint Presentation</vt:lpstr>
      <vt:lpstr>Operations</vt:lpstr>
      <vt:lpstr>PowerPoint Presentation</vt:lpstr>
      <vt:lpstr>Stack of function calls</vt:lpstr>
      <vt:lpstr>PowerPoint Presentation</vt:lpstr>
      <vt:lpstr>PowerPoint Presentation</vt:lpstr>
      <vt:lpstr>PowerPoint Presentation</vt:lpstr>
      <vt:lpstr>PowerPoint Presentation</vt:lpstr>
      <vt:lpstr>Recursive Figures</vt:lpstr>
      <vt:lpstr>Fractal Objects</vt:lpstr>
      <vt:lpstr>Algorithm to draw a tree</vt:lpstr>
      <vt:lpstr>PowerPoint Presentation</vt:lpstr>
      <vt:lpstr>PowerPoint Presentation</vt:lpstr>
      <vt:lpstr>Couple things</vt:lpstr>
      <vt:lpstr>PowerPoint Presentation</vt:lpstr>
      <vt:lpstr>Sierpinski Triangles</vt:lpstr>
      <vt:lpstr>PowerPoint Presentation</vt:lpstr>
      <vt:lpstr>PowerPoint Presentation</vt:lpstr>
      <vt:lpstr>PowerPoint Presentation</vt:lpstr>
      <vt:lpstr>Some recusive details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48</cp:revision>
  <dcterms:created xsi:type="dcterms:W3CDTF">2012-03-21T18:49:41Z</dcterms:created>
  <dcterms:modified xsi:type="dcterms:W3CDTF">2012-06-11T15:03:36Z</dcterms:modified>
</cp:coreProperties>
</file>